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【讲解】这份指南解决三个问题：客户能得到什么、流程怎么跑、哪些自动化哪些要人。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周报、预警完全不需要人碰；问答是人问机答；到岗是你的服务承诺。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核心功能全自动；人的动作集中在巡检、到岗、抽查。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这张表是给客户看「我买了什么服务」的总图。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最底下硬件是一次性装机（人）；数据清洗建库是定时自动；模型常驻自动路由；最上面看板/微信推送全自动。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阶段一对应基板阶段一/二。价值锚：让老板第一次体验到「数据看得清」。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老板的日常操作只有一件事：导数据丢文件夹。其余全自动。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阶段一自动化集中在「清洗入库+看板」，人只做配置和每月对账。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阶段二对应基板阶段三。核心卖点：敏感数据本地分析 + 固定成本。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阶段二是配置密集型：全部一次性配置做完，之后全自动。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阶段二 7 项里 5 项自动，人只做装机和 POC。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阶段三对应基板阶段三运行期+阶段四。客户日常几乎零操作。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25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01168" cy="6858000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15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200" b="1">
                <a:solidFill>
                  <a:srgbClr val="FFFFFF"/>
                </a:solidFill>
              </a:rPr>
              <a:t>三阶段软硬配置及使用指南</a:t>
            </a:r>
          </a:p>
          <a:p>
            <a:r>
              <a:rPr sz="2000">
                <a:solidFill>
                  <a:srgbClr val="2E93F7"/>
                </a:solidFill>
              </a:rPr>
              <a:t>数据底座 → 模型引擎 → 日常使用运维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291840"/>
            <a:ext cx="10515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solidFill>
                  <a:srgbClr val="BBD6F2"/>
                </a:solidFill>
              </a:rPr>
              <a:t>每一阶段：客户能得到什么好处 ｜ 工作流程怎么跑 ｜ 人操作还是自动化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5120640"/>
            <a:ext cx="10515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9FB6CE"/>
                </a:solidFill>
              </a:rPr>
              <a:t>客户：【客户名称】        服务商：【您的公司】</a:t>
            </a:r>
          </a:p>
          <a:p>
            <a:r>
              <a:rPr sz="1200">
                <a:solidFill>
                  <a:srgbClr val="9FB6CE"/>
                </a:solidFill>
              </a:rPr>
              <a:t>配套文档：商业闭环运营基板 v1.9 / 硬件与部署实现方案 v1.1 / 本地模型好用落地设计 v1.0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四之一、阶段三 日常使用运维：目标与客户好处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客户好处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① 每周一自动收《经营周报》：不用做表，微信直接看图文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② 断码/库存预警自动推送：缺货出事前就知道，不等老板发现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③ 随时问数据：像问助手一样「上月华东卖了多少」，秒回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④ 每月 4 次到岗专属服务：特调模型、问答库整理、巡检、答疑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⑤ 决策有依据：补货建议、现金流模拟、SKU 优化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自动化程度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周报/预警/问答 = 全自动（定时任务+Agent）；月度到岗 = 人操作（你）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四之二、阶段三 日常功能工作流程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周报（全自动）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① 每周一早 9 点 cron 触发 → ② Agent 读库 → ③ 35B MoE 生成图文简报 → ④ 微信推给老板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断码预警（全自动）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① 每日 08:00 扫描库存 → ② 命中断码阈值 → ③ Agent 生成预警 → ④ 微信推送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数据问答（半自动）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① 老板微信/看板提问 → ② Agent 查库 → ③ 本地模型组织答案 → ④ 秒回（复杂问题自动转云端）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月度到岗（人操作·你）</a:t>
            </a:r>
          </a:p>
          <a:p>
            <a:pPr>
              <a:spcAft>
                <a:spcPts val="800"/>
              </a:spcAft>
            </a:pPr>
            <a:r>
              <a:rPr sz="1400">
                <a:solidFill>
                  <a:srgbClr val="1A2433"/>
                </a:solidFill>
              </a:rPr>
              <a:t>•  每月 4 次：特调模型优化 / A&amp;Q 问答库整理 / 巡检备份 / 老板答疑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四之三、阶段三 人操作 vs 自动化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5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9153"/>
                <a:gridCol w="3482035"/>
                <a:gridCol w="1958644"/>
                <a:gridCol w="2611526"/>
              </a:tblGrid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功能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实现方式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频率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分工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经营周报推送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cron + Agent + 微信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每周一早9点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断码/库存预警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每日库存扫描 + 阈值触发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每日08:00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数据问答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Agent 查库 + 本地模型回答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随时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月度到岗（4次）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上门服务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每月4次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备份快照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NAS 每日快照 + 异地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每日/每周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巡检与日志检查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远程巡检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每周1次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备份还原演练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手动演练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每月1次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46736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模型效果抽查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抽查5条输出质量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每周1次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9118834" y="2115312"/>
            <a:ext cx="2193681" cy="280416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18834" y="2582672"/>
            <a:ext cx="2193681" cy="280416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118834" y="3050032"/>
            <a:ext cx="2193681" cy="280416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人问/机答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118834" y="3517392"/>
            <a:ext cx="2193681" cy="280416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18834" y="3984752"/>
            <a:ext cx="2193681" cy="280416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118834" y="4452112"/>
            <a:ext cx="2193681" cy="280416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18834" y="4919472"/>
            <a:ext cx="2193681" cy="280416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18834" y="5386832"/>
            <a:ext cx="2193681" cy="280416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五、人操作 vs 自动化 总表（一页看全）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645920"/>
          <a:ext cx="1088135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916"/>
                <a:gridCol w="3083052"/>
                <a:gridCol w="3264408"/>
                <a:gridCol w="2538983"/>
              </a:tblGrid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环节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自动化的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需要人操作的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老板日常动作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阶段一 数据底座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清洗入库、看板刷新（cron）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安装配置、每月对账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导数据丢文件夹、看板查数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阶段二 模型引擎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模型常驻、路由、API 兜底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POC、装机、特调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无（全自动）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阶段三 使用运维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周报、断码预警、问答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月度到岗、巡检、抽查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看微信、问数据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694944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你（服务商）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—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到岗4次/月 + 远程巡检 + 维护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—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2960" y="548640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400">
                <a:solidFill>
                  <a:srgbClr val="13315C"/>
                </a:solidFill>
              </a:rPr>
              <a:t>•  结论：老板每周只花 10 分钟（看周报+导数据）；你的日常是每周远程巡检 1 次 + 每月到岗 4 次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六之一、客户得到的好处汇总（老板视角）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13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59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630"/>
                <a:gridCol w="4311482"/>
                <a:gridCol w="3490247"/>
              </a:tblGrid>
              <a:tr h="47026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好处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对应功能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解决什么问题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47026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不再等财务做表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周报每周一自动推送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报表慢、人力耗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7026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数据随时看得清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看板+数据问答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看不清赚亏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47026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出事早知道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断码/异常预警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缺货、积压后知后觉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7026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敏感数据不出厂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本地模型+NAS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怕数据泄露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47026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决策有依据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补货/现金流/SKU 建议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拍脑袋备货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70268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有人全程管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月度到岗+远程运维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系统没人维护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2960" y="51206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FF8A3D"/>
                </a:solidFill>
              </a:rPr>
              <a:t>•  一句话给老板：数据留在厂里，分析自动跑，报告送到手机，出事提前提醒，决策有人给依据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六之二、你的运维节奏（每天/每周/每月/每季）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14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6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520"/>
                <a:gridCol w="6614160"/>
                <a:gridCol w="2773680"/>
              </a:tblGrid>
              <a:tr h="62179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频率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动作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耗时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62179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每天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看系统告警（模型/服务异常到你微信）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10 分钟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62179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每周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① 确认周一周报已发出 ② 抽查 5 条输出质量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20 分钟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62179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每月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4 次到岗（特调/A&amp;Q/巡检/答疑）+ 备份还原演练 + API 用量核对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4 个半天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621792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每季度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模型效果评估 + 客户升档评估 + 特调需求评估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1 天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2960" y="493776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400">
                <a:solidFill>
                  <a:srgbClr val="13315C"/>
                </a:solidFill>
              </a:rPr>
              <a:t>•  单人可承受：每周合计约 1 小时远程 + 每月 4 个半天到岗 —— 这是月维护费 2000/3000 的服务边界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七之一、心里有底 QA（常见问题）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6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628"/>
                <a:gridCol w="8523732"/>
              </a:tblGrid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问题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答案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机器挂了怎么办？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数据在 NAS（RAID+快照+异地），换机重装系统后还原，1 天内恢复（每月演练过）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模型效果差怎么办？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按顺序调：查 RAG 检索 → 改提示词 → 换大模型 → 最后才微调；期间置信度低自动转云端，客户无感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断电了怎么办？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UPS 兜底 10 分钟，来电自动恢复；NAS 有快照不怕掉盘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客户要加新功能？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工具函数库加一个函数即可（模板化），半天内上线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老板要查数据？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看板随时查 / 微信问一句秒回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数据更新怎么进系统？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客户导出丢文件夹 → cron 自动清洗入库，不用你干预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客户停缴维护费？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系统停更但已交付功能保留（威慑不撕破脸）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你自己生病/忙不过来？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SOP 文档化 + 远程自动运维，关键操作留文档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七之二、红线与兜底机制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① 数据不出厂：NAS 只在内网，Tailscale 只放行你；云端 API 只接可脱敏任务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② POC 先行：客户掏钱前先用云端样例验证效果，效果好才买硬件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③ 验收前置：合同写明「本地完成的任务验收 = 格式正确+规则正确」，主观好坏交云端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④ 兜底开关：Agent 置信度低 → 自动转云端 API，客户无感切换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⑤ 本地主力：35B MoE 承接 80–90% 任务，云端只是保险丝（月预算 &lt;200）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七之三、交付后第一周清单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☐ 免费工具装好，老板学会自己拖数据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☐ 数据盘点拿到（含尺码维度，鞋类客户必查）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☐ 清洗脚本跑通，老板点过关键数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☐ 一页流程图交付（含退换货流程）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☐ 备忘录签署（免费边界 + 3 个月保护期 + 案例转介绍）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☐ 约好下周：教老板拖新数据 + 提阶段二（周报 300/次）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25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15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000" b="1">
                <a:solidFill>
                  <a:srgbClr val="FFFFFF"/>
                </a:solidFill>
              </a:rPr>
              <a:t>三阶段软硬配置及使用指南 · v1.0</a:t>
            </a:r>
          </a:p>
          <a:p>
            <a:pPr algn="ctr"/>
            <a:r>
              <a:rPr sz="1600">
                <a:solidFill>
                  <a:srgbClr val="2E93F7"/>
                </a:solidFill>
              </a:rPr>
              <a:t>配置一次 · 运行自动 · 老板零操作 · 你只做维护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目录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554480"/>
            <a:ext cx="10515600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一、整体架构速览 + 人机分工总原则</a:t>
            </a:r>
          </a:p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二、阶段一：数据底座 —— 好处 / 流程 / 人机分工</a:t>
            </a:r>
          </a:p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三、阶段二：模型引擎 —— 好处 / 流程 / 人机分工</a:t>
            </a:r>
          </a:p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四、阶段三：日常使用与运维 —— 好处 / 流程 / 人机分工</a:t>
            </a:r>
          </a:p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五、人操作 vs 自动化 总表</a:t>
            </a:r>
          </a:p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六、客户好处汇总 + 你的运维节奏</a:t>
            </a:r>
          </a:p>
          <a:p>
            <a:pPr>
              <a:spcAft>
                <a:spcPts val="800"/>
              </a:spcAft>
            </a:pPr>
            <a:r>
              <a:rPr sz="1700">
                <a:solidFill>
                  <a:srgbClr val="1A2433"/>
                </a:solidFill>
              </a:rPr>
              <a:t>•  七、心里有底 QA + 红线兜底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一、整体架构速览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2</a:t>
            </a:r>
          </a:p>
        </p:txBody>
      </p:sp>
      <p:pic>
        <p:nvPicPr>
          <p:cNvPr id="8" name="Picture 7" descr="architec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1234440"/>
            <a:ext cx="9235440" cy="66286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2960" y="603504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300">
                <a:solidFill>
                  <a:srgbClr val="13315C"/>
                </a:solidFill>
              </a:rPr>
              <a:t>•  人机分工总原则：一次性配置靠人，日常运行靠自动；老板只做两件事——看报告、问数据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二之一、阶段一 数据底座：目标与客户好处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客户好处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① 数据收拢成「一本账」：老板随时查任何月份、任何 SKU，不再等财务做表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② 免费工具先学会自己看数据（演示+教学，不依赖别人）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③ 数据资产在自己厂里，不出厂、不上云，放心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本阶段做什么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免费工具 + 数据清洗整理 + SQLite 建库 + Streamlit 看板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自动化程度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清洗入库、看板更新 = 全自动（cron 定时）；老板查数据 = 人操作（浏览器打开就看）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二之二、阶段一 数据底座：具体工作流程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① 【人·老板】每月从网店后台导出 Excel/CSV，丢进共享文件夹（教一次就会）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② 【自动·cron】每月 1 号凌晨，清洗脚本自动运行：去重→统一格式→入库 SQLite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③ 【自动】看板数据自动刷新（服务常驻，无需重启）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④ 【人·老板】打开浏览器随时查：月度趋势 / SKU 排行 / 区域分布 / 断码热力图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⑤ 【人·你】每月 1 次数据对账：抽 3–5 个关键数跟老板确认，口径不变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⑥ 【人·你】指标口径随业务调整时维护（季度级）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二之三、阶段一 人操作 vs 自动化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5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9153"/>
                <a:gridCol w="3482035"/>
                <a:gridCol w="1958644"/>
                <a:gridCol w="2611526"/>
              </a:tblGrid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功能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实现方式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频率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分工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安装/配置免费工具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一次性部署到你电脑/客户机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一次性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老板导出数据丢文件夹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平台后台导出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每周/每月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数据清洗+入库 SQLite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Python 脚本 + cron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每月1号自动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看板数据刷新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Streamlit 服务常驻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实时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老板查数据/看板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浏览器访问内网地址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随时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数据对账确认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抽数核对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每月1次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指标口径维护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文档+脚本更新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按需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9118834" y="218541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18834" y="271119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118834" y="3236976"/>
            <a:ext cx="2193681" cy="315468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118834" y="3762756"/>
            <a:ext cx="2193681" cy="315468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18834" y="428853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118834" y="481431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18834" y="534009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三之一、阶段二 模型引擎：目标与客户好处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客户好处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① 数据不出厂也能 AI 分析：周报、归因、问答全在本地跑（敏感数据安全）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② 响应快：本地 30B MoE 推理 25–35 Token/s，不用等网络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③ 成本固定：本地模型一次买断，不按次收费，越用越划算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本阶段做什么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EVO-X2+NAS 装机 → Ubuntu/ROCm → Ollama 多模型常驻 → Hermes Agent → API 混用兜底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自动化程度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模型加载、任务路由、云端兜底 = 全自动；装机配置 = 一次性人操作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三之二、阶段二 模型引擎：部署流程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1463040"/>
            <a:ext cx="105156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① 【人·你】POC 先行：先用云端 API 在客户真实数据上跑出周报样例，老板认可才买硬件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② 【人·你】装机：EVO-X2 装 Ubuntu 24.04 + ROCm 驱动（最大坑，样机先跑通）+ NAS RAID5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③ 【人·你】模型部署：Ollama 拉 35B MoE + 14B + bge-m3，设 keep_alive 常驻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④ 【人·你】Agent 配置：Hermes Agent 注册工具（查库/发消息/生成报告）+ 任务路由规则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⑤ 【人·你】API 混用配置：DeepSeek 兜底开关（置信度低自动转云端）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1A2433"/>
                </a:solidFill>
              </a:rPr>
              <a:t>•  ⑥ 【自动】之后：模型常驻、路由、兜底全部自动运行，无需人工干预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7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331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051560"/>
            <a:ext cx="12191695" cy="54864"/>
          </a:xfrm>
          <a:prstGeom prst="rect">
            <a:avLst/>
          </a:prstGeom>
          <a:solidFill>
            <a:srgbClr val="2E93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146304"/>
            <a:ext cx="11185855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500" b="1">
                <a:solidFill>
                  <a:srgbClr val="FFFFFF"/>
                </a:solidFill>
              </a:rPr>
              <a:t>三之三、阶段二 人操作 vs 自动化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6B7A8F"/>
                </a:solidFill>
              </a:rPr>
              <a:t>三阶段软硬配置及使用指南  ·  【客户名称】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1575" y="6492240"/>
            <a:ext cx="54864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6B7A8F"/>
                </a:solidFill>
              </a:rPr>
              <a:t>8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88135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9153"/>
                <a:gridCol w="3482035"/>
                <a:gridCol w="1958644"/>
                <a:gridCol w="2611526"/>
              </a:tblGrid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功能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实现方式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频率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FFFFFF"/>
                          </a:solidFill>
                        </a:rPr>
                        <a:t>分工</a:t>
                      </a:r>
                    </a:p>
                  </a:txBody>
                  <a:tcPr marL="64008" marR="64008" marT="27432" marB="27432" anchor="ctr">
                    <a:solidFill>
                      <a:srgbClr val="13315C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POC 效果验证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云端 API 跑样例给老板看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客户掏钱前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硬件装机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EVO-X2+NAS 安装调试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一次性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ROCm/驱动/系统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Ubuntu 24.04 + ROCm 配置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一次性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模型加载/常驻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Ollama keep_alive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自动运行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任务路由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Agent 按任务分模型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实时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云端 API 兜底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置信度低自动 fallback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实时</a:t>
                      </a:r>
                    </a:p>
                  </a:txBody>
                  <a:tcPr marL="64008" marR="64008" marT="27432" marB="27432" anchor="ctr">
                    <a:solidFill>
                      <a:srgbClr val="F4F7FB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  <a:tr h="525780">
                <a:tc>
                  <a:txBody>
                    <a:bodyPr wrap="square"/>
                    <a:lstStyle/>
                    <a:p>
                      <a:r>
                        <a:rPr sz="1100" b="1">
                          <a:solidFill>
                            <a:srgbClr val="1A2433"/>
                          </a:solidFill>
                        </a:rPr>
                        <a:t>月度特调模型（QLoRA）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27B 特调训练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100">
                          <a:solidFill>
                            <a:srgbClr val="1A2433"/>
                          </a:solidFill>
                        </a:rPr>
                        <a:t>3个月后按需</a:t>
                      </a:r>
                    </a:p>
                  </a:txBody>
                  <a:tcPr marL="64008" marR="64008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/>
                  </a:txBody>
                  <a:tcPr marL="64008" marR="64008" marT="27432" marB="27432" anchor="ctr"/>
                </a:tc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9118834" y="218541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18834" y="271119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118834" y="323697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118834" y="3762756"/>
            <a:ext cx="2193681" cy="315468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18834" y="4288536"/>
            <a:ext cx="2193681" cy="315468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118834" y="4814316"/>
            <a:ext cx="2193681" cy="315468"/>
          </a:xfrm>
          <a:prstGeom prst="roundRect">
            <a:avLst/>
          </a:prstGeom>
          <a:solidFill>
            <a:srgbClr val="1E6F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自动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18834" y="5340096"/>
            <a:ext cx="2193681" cy="315468"/>
          </a:xfrm>
          <a:prstGeom prst="roundRect">
            <a:avLst/>
          </a:prstGeom>
          <a:solidFill>
            <a:srgbClr val="C86A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000" b="1">
                <a:solidFill>
                  <a:srgbClr val="FFFFFF"/>
                </a:solidFill>
              </a:rPr>
              <a:t>人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